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81" r:id="rId3"/>
    <p:sldId id="257" r:id="rId4"/>
    <p:sldId id="259" r:id="rId5"/>
    <p:sldId id="262" r:id="rId6"/>
    <p:sldId id="263" r:id="rId7"/>
    <p:sldId id="264" r:id="rId8"/>
    <p:sldId id="279" r:id="rId9"/>
    <p:sldId id="265" r:id="rId10"/>
    <p:sldId id="280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0C7E97-9ACC-FF06-6008-72720E4C7DF5}" name="Corbin Cerny" initials="CC" userId="S::CCerny@Jeaustin.com::338e79f2-c2b4-4d1a-b7fa-aed73562cd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2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09:32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1299 1 24575,'-1'2'0,"1"1"0,-1-1 0,0 0 0,0 1 0,0-1 0,0 0 0,0 0 0,0 1 0,0-1 0,-1 0 0,1 0 0,-1-1 0,0 1 0,-3 3 0,0 1 0,-3 1 0,1 0 0,-1 0 0,0 0 0,0-1 0,-1-1 0,0 1 0,-17 6 0,-3 0 0,-36 8 0,38-12 0,-5 1 0,-9 3 0,-71 30 0,-13 10 0,115-48 0,1 0 0,-1 0 0,1 1 0,-16 12 0,-29 29 0,36-30 0,6-6 0,1 1 0,0 0 0,1 1 0,0 1 0,1 0 0,0 0 0,1 0 0,1 1 0,-10 25 0,-42 137 0,3-9 0,-11 46 0,14-40 0,22-68 0,-16 41 0,12-55 0,-41 168 0,35 13 0,30-182 0,-17 302 0,28-2 0,1-218 0,0-3 0,-2 279 0,-6-254 0,-1 37 0,6 513 0,3-382 0,-1-108 0,1 274 0,19-288 0,-4-96 0,-11-78 0,3 0 0,26 102 0,-24-140 0,1-1 0,1 1 0,1-2 0,2 0 0,0 0 0,2-2 0,1 0 0,27 29 0,-33-40 0,1 0 0,0-1 0,0-1 0,1 0 0,1-1 0,0 0 0,0-1 0,32 13 0,-21-13 0,0-1 0,0-2 0,1-1 0,-1 0 0,1-2 0,0-2 0,34-1 0,155-1 0,-161 1 0,-36 0 0,0-2 0,-1 0 0,31-8 0,53-21 0,-49 13 0,-37 12 0,-1 0 0,1-2 0,-1 0 0,26-19 0,-3 2 0,46-22 0,-37 21 0,54-40 0,-93 60 0,-1 0 0,0-1 0,0 0 0,-1 0 0,6-8 0,23-42 0,-7 11 0,123-203 0,-142 233 0,-2-1 0,0 0 0,4-19 0,10-55 0,-15 60 0,38-123 0,-27 99 0,11-66 0,2-59 0,-14 71 0,17-212 0,-31 296 0,17-545 0,-20 3 0,4 515 0,9-59 0,3-34 0,-13-347 0,-3 265 0,2-69 0,-2-311 0,-8 225 0,-9 76 0,-1-46 0,16 310 0,-1 0 0,-11-45 0,1 2 0,6 48 0,-1 0 0,-1 1 0,-18-40 0,19 51 0,-89-216 0,88 222 0,0 2 0,-24-33 0,-31-26 0,-11-15 0,58 68 0,-1 0 0,-1 1 0,0 1 0,-41-32 0,43 40 0,-1 0 0,0 1 0,-1 1 0,-1 1 0,0 1 0,-35-11 0,20 13-1365,21 6-5461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48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7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48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7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48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2:12:53.7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2:12:53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2:12:53.7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09:50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1282 395 24575,'0'0'0,"0"0"0,0 0 0,0-1 0,0 1 0,-1 0 0,1 0 0,0-1 0,0 1 0,0 0 0,-1 0 0,1-1 0,0 1 0,0 0 0,-1 0 0,1 0 0,0 0 0,-1 0 0,1-1 0,0 1 0,-1 0 0,1 0 0,0 0 0,-1 0 0,1 0 0,-1 0 0,-10-2 0,9 2 0,-10 0 0,1 0 0,-1 1 0,1 0 0,-13 3 0,-6 1 0,-43 7 0,48-7 0,0-1 0,-39 2 0,-45-8 0,-98 3 0,179 2 0,-1 1 0,-46 12 0,-55 25 0,55-16 0,44-14 0,1 1 0,-1 2 0,2 1 0,0 2 0,1 0 0,1 2 0,-27 25 0,48-39 0,0 1 0,1 0 0,0 1 0,0-1 0,0 1 0,1 0 0,0 0 0,0 0 0,1 0 0,0 1 0,0 0 0,1 0 0,0-1 0,0 1 0,-1 12 0,3-13 0,-1 0 0,1 0 0,0 0 0,1 0 0,0 0 0,0 0 0,1 0 0,-1 0 0,1 0 0,1 0 0,0-1 0,0 1 0,0-1 0,0 0 0,1 0 0,0 0 0,9 10 0,-1-5 0,0-1 0,1 0 0,27 17 0,45 16 0,-51-28 0,1-3 0,53 12 0,-47-13 0,19 2 0,119 11 0,-132-19 0,106 5 0,-22-10 0,336-1 0,-438 0 0,24 1 0,92-13 0,-75-6 0,-48 13 0,42-8 0,24 6 0,92 5 0,27-1 0,-37-12 61,57-4-1252,59 1-3336,-124 8 3400,150 6 6600,-191 6-4162,1647-1-1311,-1184 8 0,-536-6 0,91 17 0,-18-2 0,16-8 0,30 4 0,142 6 0,-1-20 0,-113-1 0,1553 3 0,-1593-5 0,207-30 0,-28 2 0,-194 22 0,-56 4 0,-14 2 0,81-16 0,-51 3 0,154-7 0,101 20 0,-342 4 0,206-7 0,-29-1 0,456 8 0,-309 1 0,-329-1 0,181 2 0,0 15 0,188 17 0,-136-17 0,387 33 0,-530-43 0,126 5 0,533-12 0,-357-1 0,2021 1 0,-2297-8 0,-68 2 0,-3 0 0,56-16 0,-83 17 0,-2-2 0,0-1 0,-1-1 0,0-1 0,-1-1 0,30-18 0,-29 13 0,0-1 0,-1-2 0,0 0 0,19-23 0,-31 30 0,0 0 0,0-1 0,-2 0 0,1-1 0,6-16 0,-4 5 0,16-54 0,-24 64 0,0 1 0,-1-1 0,0-19 0,-3-44 0,0 32 0,1 6 0,-2-42 0,1 66 0,-1 0 0,0 0 0,-6-16 0,6 24 0,-1 1 0,-1 0 0,1 0 0,-1 0 0,0 0 0,0 1 0,-1-1 0,-7-7 0,-6-4 0,-26-20 0,4 3 0,32 28 0,1 0 0,-1 0 0,-15-10 0,20 15 0,0 1 0,0-1 0,0 1 0,0-1 0,-1 1 0,1 0 0,0 0 0,-1 1 0,1-1 0,-1 1 0,-6-1 0,-394 5 0,271-4 0,-36 10 0,73-3 0,40-2 0,1 2 0,-82 21 0,-2 0 0,48-10 0,38-10 0,32-5 0,0 1 0,-35 11 0,32-6 0,0-2 0,0 0 0,-31 4 0,-13-2 0,-316 30 0,299-32 0,6 0 0,-66 1 0,-70 1 0,184-9 0,-3 0 0,1 2 0,-44 6 0,-24 11 0,-126 7 0,0-2 0,72-6 0,28-5 0,-167 12 0,-44 9 0,146-17 0,103-11 0,-45 2 0,-559-8 0,330-1 0,313 1 0,-191-2 0,0-19 0,159 12 0,-89 2 0,-24-2 0,94-3 0,34 3 0,-81 0 0,72 10 0,-91-1 0,79-7 0,-29-1 0,-236 7 0,179 2 0,103 1 0,0 4 0,-73 14 0,87-9 0,-39 6 0,-187 5 0,-1934-22 0,886-1 0,1111 2 0,-275-4 0,358-8 0,-14 0 0,-156-9 0,131 5 0,-171 11 0,202 5 0,28 0 0,-130-2 0,157-10 0,26 1 0,-203-7 0,252 15 0,1 0 0,-1-1 0,0 0 0,-21-9 0,-21-5 0,16 10 0,-72-3 0,7 2 0,43 3 0,-94 4 0,77 2 0,-1050-1 0,1083 2 0,0 2 0,0 2 0,-56 15 0,18 2 107,-8 2-1579,76-22-5354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7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48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10:0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 5827 24575,'0'56'0,"-5"158"0,1 39 0,5-152 0,0-33 0,-3 72 0,1-128 0,-1-1 0,-1 1 0,-5 16 0,4-16 0,0-1 0,-3 25 0,5 137 0,3-99 0,-1-67 0,0 32 0,8 63 0,-6-90 0,1 1 0,0-1 0,1 1 0,0-1 0,1 0 0,0-1 0,1 1 0,13 19 0,-6-14 0,0 0 0,21 20 0,-27-30 0,-1-2 0,2 1 0,-1-1 0,0 0 0,1-1 0,0 0 0,0 0 0,13 4 0,14 1 0,64 8 0,-32-7 0,-31-5 0,51 1 0,39-6 0,-45-2 0,-66 2 0,-1-1 0,1-1 0,-1 0 0,0-1 0,0-1 0,24-9 0,-7-1 0,50-30 0,-56 28 0,35-31 0,-19 14 0,-17 13 0,39-42 0,-5 4 0,39-33 0,-88 80 0,1 0 0,-1-1 0,-1-1 0,0 1 0,-1-1 0,6-15 0,-1 5 0,1-7 0,-1 0 0,-1 0 0,-2-1 0,-1 0 0,-1-1 0,4-46 0,10-69 0,5-54 0,-2 3 0,-19 167 0,10-73 0,19-166 0,-12-429 0,-22 369 0,-1-158 0,-3 425 0,-3 0 0,-20-78 0,-3-32 0,22 74 0,6-123 0,-1-33 0,-2-39 0,6 187 0,0-846 0,-3 925 0,-9-53 0,2 25 0,2-2 0,-25-250 0,27 129 0,-44-274 0,35 386 0,-37-107 0,39 145 0,-1 0 0,-2 1 0,0 1 0,-27-35 0,22 35 0,-1 0 0,-49-45 0,63 66 0,0 0 0,-1 0 0,0 1 0,-1 0 0,-13-6 0,-46-13 0,48 18 0,0-1 0,-29-14 0,37 15 0,-1 1 0,0 0 0,1 1 0,-2 1 0,1 0 0,0 0 0,-26-1 0,-98 7 0,129-2 0,-9 0 0,-1 1 0,-21 5 0,33-5 0,-1 0 0,0 0 0,1 0 0,0 1 0,0 0 0,-1 1 0,2-1 0,-1 1 0,-5 5 0,-64 65 0,29-26 0,34-35 0,0 0 0,1 1 0,0 1 0,-14 26 0,22-35 0,-32 52 0,28-49 0,1 0 0,-2 0 0,1-1 0,-10 9 0,10-11 0,1 0 0,-1 1 0,2 0 0,-1 1 0,1-1 0,0 1 0,0 0 0,-5 15 0,-65 149 0,56-122 0,-20 80 0,26-48 0,9-48 0,-11 37 0,-4 8 0,-16 142 0,16 84 0,-1-63 0,6-89 0,10-63 0,-4 41 0,-27 194 0,19-155 0,7 28 0,2-31 0,-3 328 0,11-333 0,-1 134 0,1 313 0,22-306 0,-20-278 0,2 74 0,0-6 0,8 126 0,-4-38 0,2-69 0,5 105 0,-16-118-1365,0-73-5461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10:38.7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1100 135 24575,'-278'0'0,"271"0"0,-1 0 0,1 1 0,0 0 0,-1 0 0,1 1 0,0 0 0,0 0 0,-1 0 0,2 1 0,-1 0 0,0 1 0,1 0 0,-1 0 0,-8 7 0,-3 3 0,-23 12 0,-2 2 0,34-21 0,0 1 0,1 0 0,-11 13 0,13-13 0,0-1 0,-1-1 0,1 1 0,-1-1 0,0 0 0,-1-1 0,-9 6 0,5-4 0,0 0 0,1 1 0,-20 17 0,-26 33 0,43-41 0,1 0 0,-14 25 0,-3 4 0,16-26 0,2 1 0,1 0 0,-10 23 0,-20 70 0,39-111 0,-12 48 0,-14 88 0,27-133 0,-10 65 0,-10 58 0,-16 68 0,21-106 0,5 10 0,8-58 0,1-29 0,-1-1 0,0 0 0,-1 1 0,-6 13 0,5-14 0,1 0 0,0 0 0,0 1 0,-1 14 0,3 166 0,4-104 0,-2-53 0,14 406 0,18-174 0,-3-34 0,-25-192 0,10 143 0,-14 1366 0,-1-660 0,0-762 0,2 140 0,2-216 0,12 70 0,23 50 0,-29-142 0,3-1 0,0 0 0,29 50 0,4-4 0,3 8 0,-28-49 0,1-2 0,2 0 0,1-1 0,1-2 0,41 40 0,-25-27 0,-30-31 0,0-1 0,0-1 0,1 0 0,0 0 0,18 11 0,81 48 0,-104-67 0,0 1 0,0-1 0,1 0 0,-1 0 0,1-1 0,0 0 0,8 1 0,6-1 0,27 0 0,-29-2 0,39 5 0,-39-2 0,0-1 0,0 0 0,0-2 0,32-2 0,-45 0 0,0 0 0,0 0 0,0 0 0,0-1 0,0 0 0,0 0 0,7-6 0,13-4 0,-3 0 0,0 0 0,29-21 0,24-31 0,-53 44 0,16-18 0,12-9 0,-23 24 0,-1-2 0,-1 0 0,29-39 0,-39 40 0,-1-2 0,-1 0 0,12-33 0,8-12 0,-20 42 0,-2-2 0,11-34 0,13-69 0,-30 108 0,45-181 0,-29 129 0,-12 44 0,8-45 0,-6 4 0,22-148 0,-4-5 0,-7 63 0,5-5 0,4-29 0,-9-86 0,-7 60 0,-7 74 0,-1 6 0,2-19 0,11-82 0,4-39 0,-25 66 0,4-98 0,6-366 0,-12 468 0,1 185 0,-3-127 0,0 115 0,-13-71 0,-121-378 0,107 395 0,21 70 0,-1-1 0,-1 1 0,-29-50 0,-14-9 0,-73-121 0,-68-94 0,123 191 0,56 87-273,-1 2 0,-1 0 0,-1 0 0,-43-34 0,41 39-6553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7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48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7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3T21:03:39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42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7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9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7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98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1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80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6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9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2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95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8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79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0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50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0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2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5470D8-D3FB-4A77-9190-BE5DDC93031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F4ECAB-2F3A-49BF-8BDB-01127AD5837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8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7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37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5" Type="http://schemas.openxmlformats.org/officeDocument/2006/relationships/customXml" Target="../ink/ink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4.xml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11" Type="http://schemas.openxmlformats.org/officeDocument/2006/relationships/customXml" Target="../ink/ink19.xml"/><Relationship Id="rId5" Type="http://schemas.openxmlformats.org/officeDocument/2006/relationships/customXml" Target="../ink/ink15.xml"/><Relationship Id="rId10" Type="http://schemas.openxmlformats.org/officeDocument/2006/relationships/customXml" Target="../ink/ink18.xml"/><Relationship Id="rId4" Type="http://schemas.openxmlformats.org/officeDocument/2006/relationships/image" Target="../media/image16.png"/><Relationship Id="rId9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2.xml"/><Relationship Id="rId5" Type="http://schemas.openxmlformats.org/officeDocument/2006/relationships/customXml" Target="../ink/ink2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firke.github.io/janitor/index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number-around-us/why-every-data-scientist-needs-the-janitor-package-da37e4dcfe24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v.apple.com/hu/movie/good-will-hunting/umc.cmc.ljmzio5szpnhca4ydns8f99q" TargetMode="External"/><Relationship Id="rId2" Type="http://schemas.openxmlformats.org/officeDocument/2006/relationships/hyperlink" Target="https://www.rdocumentation.org/packages/janitor/versions/2.2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number-around-us/why-every-data-scientist-needs-the-janitor-package-da37e4dcfe24" TargetMode="External"/><Relationship Id="rId4" Type="http://schemas.openxmlformats.org/officeDocument/2006/relationships/hyperlink" Target="https://github.com/sfirke/jani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irke/janito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071" y="3594455"/>
            <a:ext cx="10058400" cy="745381"/>
          </a:xfrm>
        </p:spPr>
        <p:txBody>
          <a:bodyPr>
            <a:normAutofit/>
          </a:bodyPr>
          <a:lstStyle/>
          <a:p>
            <a:r>
              <a:rPr sz="4000" dirty="0">
                <a:latin typeface="Arial Black" panose="020B0A04020102020204" pitchFamily="34" charset="0"/>
              </a:rPr>
              <a:t>Cleaning Data </a:t>
            </a:r>
            <a:r>
              <a:rPr lang="en-US" sz="4000" dirty="0">
                <a:latin typeface="Arial Black" panose="020B0A04020102020204" pitchFamily="34" charset="0"/>
              </a:rPr>
              <a:t>&amp;</a:t>
            </a:r>
            <a:r>
              <a:rPr sz="4000" dirty="0">
                <a:latin typeface="Arial Black" panose="020B0A04020102020204" pitchFamily="34" charset="0"/>
              </a:rPr>
              <a:t> </a:t>
            </a:r>
            <a:r>
              <a:rPr sz="4000" dirty="0" err="1">
                <a:latin typeface="Arial Black" panose="020B0A04020102020204" pitchFamily="34" charset="0"/>
              </a:rPr>
              <a:t>Tabyls</a:t>
            </a:r>
            <a:r>
              <a:rPr sz="4000" dirty="0">
                <a:latin typeface="Arial Black" panose="020B0A04020102020204" pitchFamily="34" charset="0"/>
              </a:rPr>
              <a:t> With janitor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Intro to Data Science Workshop Series</a:t>
            </a:r>
            <a:br>
              <a:rPr dirty="0"/>
            </a:br>
            <a:br>
              <a:rPr dirty="0"/>
            </a:br>
            <a:r>
              <a:rPr dirty="0"/>
              <a:t>Juan Quinones &amp; Corbin Cerny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r>
              <a:rPr>
                <a:latin typeface="Calibri" panose="020F0502020204030204"/>
              </a:rPr>
              <a:t>2024-10-25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 err="1">
                <a:latin typeface="Arial Black" panose="020B0A04020102020204" pitchFamily="34" charset="0"/>
              </a:rPr>
              <a:t>excel_numeric_to_date</a:t>
            </a:r>
            <a:r>
              <a:rPr lang="en-US" sz="1800" b="1" dirty="0">
                <a:latin typeface="Arial Black" panose="020B0A04020102020204" pitchFamily="34" charset="0"/>
              </a:rPr>
              <a:t>()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39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excel_numeric_to_date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Replaced the excel numeric date format with R’s YYYY-MM-TT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Converts numeric date formats used by Excel to actual R dates.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649808"/>
            <a:ext cx="5877422" cy="1246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CFF1F-893C-7056-39A9-FD1AA966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2477151"/>
            <a:ext cx="6517885" cy="2361597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112000" y="1896534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 err="1">
                <a:latin typeface="Arial Black" panose="020B0A04020102020204" pitchFamily="34" charset="0"/>
              </a:rPr>
              <a:t>get_dupes</a:t>
            </a:r>
            <a:r>
              <a:rPr lang="en-US" sz="1800" b="1" dirty="0">
                <a:latin typeface="Arial Black" panose="020B0A04020102020204" pitchFamily="34" charset="0"/>
              </a:rPr>
              <a:t>()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80"/>
            <a:ext cx="7594600" cy="35992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get_dupes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 to tally number of duplicates: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Identifies duplicate rows in a data frame, showing them for easy inspection.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668277"/>
            <a:ext cx="6994203" cy="62529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112000" y="1304746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14:cNvPr>
              <p14:cNvContentPartPr/>
              <p14:nvPr/>
            </p14:nvContentPartPr>
            <p14:xfrm>
              <a:off x="5475960" y="543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5372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14:cNvPr>
              <p14:cNvContentPartPr/>
              <p14:nvPr/>
            </p14:nvContentPartPr>
            <p14:xfrm>
              <a:off x="6913440" y="502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496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14:cNvPr>
              <p14:cNvContentPartPr/>
              <p14:nvPr/>
            </p14:nvContentPartPr>
            <p14:xfrm>
              <a:off x="5562360" y="5228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5167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F2CF9E2-9838-9553-1BF3-A873982BA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142" y="1896533"/>
            <a:ext cx="7723778" cy="174621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663C6F-5C71-59DB-A74F-1BF820B4913E}"/>
              </a:ext>
            </a:extLst>
          </p:cNvPr>
          <p:cNvSpPr txBox="1">
            <a:spLocks/>
          </p:cNvSpPr>
          <p:nvPr/>
        </p:nvSpPr>
        <p:spPr>
          <a:xfrm>
            <a:off x="4336142" y="3642748"/>
            <a:ext cx="7594600" cy="79717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see that two of our teachers are repeated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Especially useful when working on large data frames!</a:t>
            </a:r>
          </a:p>
        </p:txBody>
      </p:sp>
    </p:spTree>
    <p:extLst>
      <p:ext uri="{BB962C8B-B14F-4D97-AF65-F5344CB8AC3E}">
        <p14:creationId xmlns:p14="http://schemas.microsoft.com/office/powerpoint/2010/main" val="255348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 err="1">
                <a:latin typeface="Arial Black" panose="020B0A04020102020204" pitchFamily="34" charset="0"/>
              </a:rPr>
              <a:t>get_dupes</a:t>
            </a:r>
            <a:r>
              <a:rPr lang="en-US" sz="1800" b="1" dirty="0">
                <a:latin typeface="Arial Black" panose="020B0A04020102020204" pitchFamily="34" charset="0"/>
              </a:rPr>
              <a:t>()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52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Star Wars data frame,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get_dupes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 to tally number of duplicates for multiple variables: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Identifies duplicate rows in a data frame, showing them for easy inspection.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923826"/>
            <a:ext cx="6580569" cy="797171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142481" y="1737359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14:cNvPr>
              <p14:cNvContentPartPr/>
              <p14:nvPr/>
            </p14:nvContentPartPr>
            <p14:xfrm>
              <a:off x="5475960" y="543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537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14:cNvPr>
              <p14:cNvContentPartPr/>
              <p14:nvPr/>
            </p14:nvContentPartPr>
            <p14:xfrm>
              <a:off x="6913440" y="502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496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14:cNvPr>
              <p14:cNvContentPartPr/>
              <p14:nvPr/>
            </p14:nvContentPartPr>
            <p14:xfrm>
              <a:off x="5562360" y="5228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5167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F2CF9E2-9838-9553-1BF3-A873982B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2334338"/>
            <a:ext cx="7598333" cy="22859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663C6F-5C71-59DB-A74F-1BF820B4913E}"/>
              </a:ext>
            </a:extLst>
          </p:cNvPr>
          <p:cNvSpPr txBox="1">
            <a:spLocks/>
          </p:cNvSpPr>
          <p:nvPr/>
        </p:nvSpPr>
        <p:spPr>
          <a:xfrm>
            <a:off x="4336143" y="4684147"/>
            <a:ext cx="7594600" cy="13480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the conditions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homeworld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species, eye color, hair color, and sex we can see all the matches in the data frame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Helpful Janitor function for exploring data!</a:t>
            </a:r>
          </a:p>
        </p:txBody>
      </p:sp>
    </p:spTree>
    <p:extLst>
      <p:ext uri="{BB962C8B-B14F-4D97-AF65-F5344CB8AC3E}">
        <p14:creationId xmlns:p14="http://schemas.microsoft.com/office/powerpoint/2010/main" val="87599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Janitor’s tabyl Function &amp;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FDDA3-74B8-51BC-11BE-77542973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42441"/>
            <a:ext cx="10058400" cy="337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tabyl provides a quick summary table for a data frame; It's great for counting and summarizing categorical variables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Base R equivalent, Count, only works with data frames; tabyl works on vectors too when tabulating a single variable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tabyl(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groceries$fruit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tabyl on a data frame, can perform 1-way, 2-way, and 3-way counts of the data</a:t>
            </a:r>
          </a:p>
        </p:txBody>
      </p:sp>
    </p:spTree>
    <p:extLst>
      <p:ext uri="{BB962C8B-B14F-4D97-AF65-F5344CB8AC3E}">
        <p14:creationId xmlns:p14="http://schemas.microsoft.com/office/powerpoint/2010/main" val="296875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>
                <a:latin typeface="Arial Black" panose="020B0A04020102020204" pitchFamily="34" charset="0"/>
              </a:rPr>
              <a:t>tabyl()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52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Star Wars data frame, use the tabyl() function to perform a one-way test: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Creates frequency tables for a vector or a combination of variables in a data frame. It is useful for quickly summarizing categorical data and viewing counts and proportions.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1051922"/>
            <a:ext cx="6129457" cy="10125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14:cNvPr>
              <p14:cNvContentPartPr/>
              <p14:nvPr/>
            </p14:nvContentPartPr>
            <p14:xfrm>
              <a:off x="5475960" y="543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537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14:cNvPr>
              <p14:cNvContentPartPr/>
              <p14:nvPr/>
            </p14:nvContentPartPr>
            <p14:xfrm>
              <a:off x="6913440" y="502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496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14:cNvPr>
              <p14:cNvContentPartPr/>
              <p14:nvPr/>
            </p14:nvContentPartPr>
            <p14:xfrm>
              <a:off x="5562360" y="5228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5167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663C6F-5C71-59DB-A74F-1BF820B4913E}"/>
              </a:ext>
            </a:extLst>
          </p:cNvPr>
          <p:cNvSpPr txBox="1">
            <a:spLocks/>
          </p:cNvSpPr>
          <p:nvPr/>
        </p:nvSpPr>
        <p:spPr>
          <a:xfrm>
            <a:off x="4336143" y="5130283"/>
            <a:ext cx="7594600" cy="553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Percent of frequency given for each planet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BA2B12-C9C4-D807-7FED-29117B306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143" y="2072639"/>
            <a:ext cx="6129457" cy="3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>
                <a:latin typeface="Arial Black" panose="020B0A04020102020204" pitchFamily="34" charset="0"/>
              </a:rPr>
              <a:t>tabyl()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36830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perform a two-way test: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Creates frequency tables for a vector or a combination of variables in a data frame. It is useful for quickly summarizing categorical data and viewing counts and proportions.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728661"/>
            <a:ext cx="6129457" cy="8808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14:cNvPr>
              <p14:cNvContentPartPr/>
              <p14:nvPr/>
            </p14:nvContentPartPr>
            <p14:xfrm>
              <a:off x="5475960" y="543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537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14:cNvPr>
              <p14:cNvContentPartPr/>
              <p14:nvPr/>
            </p14:nvContentPartPr>
            <p14:xfrm>
              <a:off x="6913440" y="502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496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14:cNvPr>
              <p14:cNvContentPartPr/>
              <p14:nvPr/>
            </p14:nvContentPartPr>
            <p14:xfrm>
              <a:off x="5562360" y="5228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5167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4BA2B12-C9C4-D807-7FED-29117B306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1609476"/>
            <a:ext cx="6129457" cy="14530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397574-E4A2-209A-F198-5CFA86078859}"/>
              </a:ext>
            </a:extLst>
          </p:cNvPr>
          <p:cNvSpPr txBox="1">
            <a:spLocks/>
          </p:cNvSpPr>
          <p:nvPr/>
        </p:nvSpPr>
        <p:spPr>
          <a:xfrm>
            <a:off x="4336143" y="3493079"/>
            <a:ext cx="7594600" cy="3683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…and a three-way test: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AB7BE-8B69-7F71-C31D-8ABB9AF7A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3828316"/>
            <a:ext cx="6129457" cy="570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B22052-3C6B-5046-2AE5-D76C1E4AB7A1}"/>
                  </a:ext>
                </a:extLst>
              </p14:cNvPr>
              <p14:cNvContentPartPr/>
              <p14:nvPr/>
            </p14:nvContentPartPr>
            <p14:xfrm>
              <a:off x="5475960" y="378635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B22052-3C6B-5046-2AE5-D76C1E4AB7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378023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E28A04-7697-71DD-38D5-FF7C2056DA39}"/>
                  </a:ext>
                </a:extLst>
              </p14:cNvPr>
              <p14:cNvContentPartPr/>
              <p14:nvPr/>
            </p14:nvContentPartPr>
            <p14:xfrm>
              <a:off x="6913440" y="374531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E28A04-7697-71DD-38D5-FF7C2056D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373919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5AE7A2-675F-7533-F452-BBD105981205}"/>
                  </a:ext>
                </a:extLst>
              </p14:cNvPr>
              <p14:cNvContentPartPr/>
              <p14:nvPr/>
            </p14:nvContentPartPr>
            <p14:xfrm>
              <a:off x="5562360" y="376551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5AE7A2-675F-7533-F452-BBD1059812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375939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BA7906E-D237-1334-ED0A-E4AA2DE52B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6143" y="4398915"/>
            <a:ext cx="6129457" cy="21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8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tabyl &amp; adorn_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FDDA3-74B8-51BC-11BE-77542973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42441"/>
            <a:ext cx="10058400" cy="337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generating a table with tabyl, you can further format it using the adorn_ set of functions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 adorn_ functions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adorn_totals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Adds totals to a table, either row-wise, column-wise, or both.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adorn_percentages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Converts counts in a tabyl() output into proportions (percentages).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adorn_pct_formatting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Formats the percentages from decimals to percentage.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adorn_title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Adds a title to the tabyl (e.g., "Total", "Percent").</a:t>
            </a:r>
          </a:p>
        </p:txBody>
      </p:sp>
    </p:spTree>
    <p:extLst>
      <p:ext uri="{BB962C8B-B14F-4D97-AF65-F5344CB8AC3E}">
        <p14:creationId xmlns:p14="http://schemas.microsoft.com/office/powerpoint/2010/main" val="374140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1800" b="1" dirty="0">
                <a:latin typeface="Arial Black" panose="020B0A04020102020204" pitchFamily="34" charset="0"/>
              </a:rPr>
              <a:t>tabyl() &amp; adorn_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80"/>
            <a:ext cx="7594600" cy="29718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tabyl() function in combination with adorn_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Formats tabyl output into friendly and readable tables.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594359"/>
            <a:ext cx="6352532" cy="1185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14:cNvPr>
              <p14:cNvContentPartPr/>
              <p14:nvPr/>
            </p14:nvContentPartPr>
            <p14:xfrm>
              <a:off x="5475960" y="5436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A0A20C-C03B-2D58-4C93-FB4ECFE49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840" y="537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14:cNvPr>
              <p14:cNvContentPartPr/>
              <p14:nvPr/>
            </p14:nvContentPartPr>
            <p14:xfrm>
              <a:off x="6913440" y="502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A0C38-A2F7-A2A7-2788-5D9D36A42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7320" y="496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14:cNvPr>
              <p14:cNvContentPartPr/>
              <p14:nvPr/>
            </p14:nvContentPartPr>
            <p14:xfrm>
              <a:off x="5562360" y="5228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E4BA49-9E5E-F0CC-B0AC-0D45A83E02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240" y="5167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9971A33-C62F-F9A1-CB10-7B8C74A70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143" y="1925720"/>
            <a:ext cx="2528316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FDDA3-74B8-51BC-11BE-77542973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42441"/>
            <a:ext cx="10058400" cy="337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janitor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user-friendly and powerful tool for examining and cleaning dirty data; it’s a multipurpose tool for data analysis that streamlines the data cleaning work, the foundation of every data analysis project.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tabyl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excels in automatically computing proportions and producing tidy data frames that integrate seamlessly with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ecosystem;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adorn_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functions can further enhance tabyl usefulness when generating informative frequency tables.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janitor package has many other useful functions for data cleaning and exploration; those functions can be found here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https://sfirke.github.io/janitor/index.html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71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2135-4636-E068-EE83-EEBEC90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191760"/>
            <a:ext cx="10113264" cy="1066800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"Your move, chief."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693238-B5DF-0783-3C4A-878E88C989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724" b="197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Hidden Talents, Huge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6ED4-F969-A224-5DB5-6675DB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1846052"/>
            <a:ext cx="6682377" cy="736282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The Example of will hunting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FDDA3-74B8-51BC-11BE-77542973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6682376" cy="33782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&amp; preparation is tedious…but it is also essential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Metaphor of Matt Damon as ‘Will Hunting’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janitor operating in the background, ensuring that data is in the best possible shape for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Numbers Around Us – “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Why Every Data Scientist Needs The janitor Package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225C3-1026-FAEF-5D39-8509B53F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58" y="1846052"/>
            <a:ext cx="2723923" cy="4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59D-A347-B79C-3624-E5129590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Sources Cited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F5AE-6C6F-752D-FF6F-68B06B45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“Janitor Package - </a:t>
            </a:r>
            <a:r>
              <a:rPr lang="en-US" dirty="0" err="1">
                <a:effectLst/>
              </a:rPr>
              <a:t>RDocumentation</a:t>
            </a:r>
            <a:r>
              <a:rPr lang="en-US" dirty="0">
                <a:effectLst/>
              </a:rPr>
              <a:t>.” Accessed October 23, 2024. </a:t>
            </a:r>
            <a:r>
              <a:rPr lang="en-US" dirty="0">
                <a:effectLst/>
                <a:hlinkClick r:id="rId2"/>
              </a:rPr>
              <a:t>https://www.rdocumentation.org/packages/janitor/versions/2.2.0</a:t>
            </a:r>
            <a:r>
              <a:rPr lang="en-US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Sant, Gus Van. “Good Will Hunting - Apple TV (HU).” Apple TV, January 9, 1998. </a:t>
            </a:r>
            <a:r>
              <a:rPr lang="en-US" dirty="0">
                <a:effectLst/>
                <a:hlinkClick r:id="rId3"/>
              </a:rPr>
              <a:t>https://tv.apple.com/hu/movie/good-will-hunting/umc.cmc.ljmzio5szpnhca4ydns8f99q</a:t>
            </a:r>
            <a:r>
              <a:rPr lang="en-US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Sfirke</a:t>
            </a:r>
            <a:r>
              <a:rPr lang="en-US" dirty="0">
                <a:effectLst/>
              </a:rPr>
              <a:t>/Janitor: Simple Tools for Data Cleaning in R.” Accessed October 23, 2024. </a:t>
            </a:r>
            <a:r>
              <a:rPr lang="en-US" dirty="0">
                <a:effectLst/>
                <a:hlinkClick r:id="rId4"/>
              </a:rPr>
              <a:t>https://github.com/sfirke/janitor</a:t>
            </a:r>
            <a:r>
              <a:rPr lang="en-US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“Why Every Data Scientist Needs the Janitor Package.” </a:t>
            </a:r>
            <a:r>
              <a:rPr lang="en-US" i="1" dirty="0">
                <a:effectLst/>
              </a:rPr>
              <a:t>Numbers around Us</a:t>
            </a:r>
            <a:r>
              <a:rPr lang="en-US" dirty="0">
                <a:effectLst/>
              </a:rPr>
              <a:t> (blog), August 16, 2024. </a:t>
            </a:r>
            <a:r>
              <a:rPr lang="en-US" dirty="0">
                <a:effectLst/>
                <a:hlinkClick r:id="rId5"/>
              </a:rPr>
              <a:t>https://medium.com/number-around-us/why-every-data-scientist-needs-the-janitor-package-da37e4dcfe24</a:t>
            </a:r>
            <a:r>
              <a:rPr lang="en-US" dirty="0">
                <a:effectLst/>
              </a:rPr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3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Never Underestimate the Janitor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375F9-5C79-9A27-D085-CD44A75C2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examining dirty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6ED4-F969-A224-5DB5-6675DB87E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Cleaning dirty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FDDA3-74B8-51BC-11BE-77542973F7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clean_names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remove_empty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remove_constant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excel_numeric_to_date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44371-006B-9E51-4277-0548C34D1C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get_dupes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tabyl()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adorn_()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CB2C6-2C63-9EA8-6D73-B4C569D0D8DE}"/>
              </a:ext>
            </a:extLst>
          </p:cNvPr>
          <p:cNvSpPr txBox="1"/>
          <p:nvPr/>
        </p:nvSpPr>
        <p:spPr>
          <a:xfrm>
            <a:off x="769620" y="4953000"/>
            <a:ext cx="1065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Arial Black" panose="020B0A04020102020204" pitchFamily="34" charset="0"/>
              </a:rPr>
              <a:t>“I just have a little question here. You could be a janitor anywhere. Why did work at the most prestigious technical college in the whole </a:t>
            </a:r>
            <a:r>
              <a:rPr lang="en-US" i="1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</a:rPr>
              <a:t>EXPLATIVE</a:t>
            </a:r>
            <a:r>
              <a:rPr lang="en-US" i="1" dirty="0">
                <a:solidFill>
                  <a:schemeClr val="accent1"/>
                </a:solidFill>
                <a:latin typeface="Arial Black" panose="020B0A04020102020204" pitchFamily="34" charset="0"/>
              </a:rPr>
              <a:t> world?” – Robin Williams as Dr. Sean </a:t>
            </a:r>
            <a:r>
              <a:rPr lang="en-US" i="1" dirty="0" err="1">
                <a:solidFill>
                  <a:schemeClr val="accent1"/>
                </a:solidFill>
                <a:latin typeface="Arial Black" panose="020B0A04020102020204" pitchFamily="34" charset="0"/>
              </a:rPr>
              <a:t>Maguireto</a:t>
            </a:r>
            <a:r>
              <a:rPr lang="en-US" i="1" dirty="0">
                <a:solidFill>
                  <a:schemeClr val="accent1"/>
                </a:solidFill>
                <a:latin typeface="Arial Black" panose="020B0A04020102020204" pitchFamily="34" charset="0"/>
              </a:rPr>
              <a:t>, “Good Will Hunting”</a:t>
            </a:r>
          </a:p>
        </p:txBody>
      </p:sp>
    </p:spTree>
    <p:extLst>
      <p:ext uri="{BB962C8B-B14F-4D97-AF65-F5344CB8AC3E}">
        <p14:creationId xmlns:p14="http://schemas.microsoft.com/office/powerpoint/2010/main" val="202279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Cleaning With Janitor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B9325-C8C5-A693-D62A-FA91C60D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3272"/>
            <a:ext cx="10170281" cy="3277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0E2B53-C23C-628E-BB6A-0E2A3D9ADBC2}"/>
              </a:ext>
            </a:extLst>
          </p:cNvPr>
          <p:cNvSpPr txBox="1"/>
          <p:nvPr/>
        </p:nvSpPr>
        <p:spPr>
          <a:xfrm>
            <a:off x="1097280" y="5355771"/>
            <a:ext cx="1017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Example of a roster of teachers from a fictional American high school; available at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https://github.com/sfirke/janitor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64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5CF-54A4-3F1A-A93A-39EF04B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Cleaning With Janitor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B9325-C8C5-A693-D62A-FA91C60D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6980" y="1843272"/>
            <a:ext cx="8690880" cy="3277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0E2B53-C23C-628E-BB6A-0E2A3D9ADBC2}"/>
              </a:ext>
            </a:extLst>
          </p:cNvPr>
          <p:cNvSpPr txBox="1"/>
          <p:nvPr/>
        </p:nvSpPr>
        <p:spPr>
          <a:xfrm>
            <a:off x="1097280" y="5355771"/>
            <a:ext cx="1017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Loading the data into R, there’s a lot of issues at the onset.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But janitor will expedite the cleanup!</a:t>
            </a:r>
          </a:p>
        </p:txBody>
      </p:sp>
    </p:spTree>
    <p:extLst>
      <p:ext uri="{BB962C8B-B14F-4D97-AF65-F5344CB8AC3E}">
        <p14:creationId xmlns:p14="http://schemas.microsoft.com/office/powerpoint/2010/main" val="397240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2400" dirty="0" err="1">
                <a:latin typeface="Arial Black" panose="020B0A04020102020204" pitchFamily="34" charset="0"/>
              </a:rPr>
              <a:t>clean_names</a:t>
            </a:r>
            <a:r>
              <a:rPr lang="en-US" sz="2400" dirty="0"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39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clean_names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Standardizes column names, making them consistent and easier to work with. It converts names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snake_case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removes special characters.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659461"/>
            <a:ext cx="6742593" cy="1038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CFF1F-893C-7056-39A9-FD1AA966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2330399"/>
            <a:ext cx="6742593" cy="2197201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237790" y="1698126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9B99D-2827-C14F-D60F-BC9B6C796CDC}"/>
              </a:ext>
            </a:extLst>
          </p:cNvPr>
          <p:cNvSpPr txBox="1"/>
          <p:nvPr/>
        </p:nvSpPr>
        <p:spPr>
          <a:xfrm>
            <a:off x="4336142" y="4579256"/>
            <a:ext cx="6096000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Capitalization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lowercase typeface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Spacing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replaced with _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Irregular Characters (i.e. %, /)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replaced with word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2400" dirty="0" err="1">
                <a:latin typeface="Arial Black" panose="020B0A04020102020204" pitchFamily="34" charset="0"/>
              </a:rPr>
              <a:t>clean_names</a:t>
            </a:r>
            <a:r>
              <a:rPr lang="en-US" sz="2400" dirty="0"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39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clean_names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Standardizes column names, making them consistent and easier to work with. It converts names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snake_case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removes special characters.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3" y="659461"/>
            <a:ext cx="6742593" cy="1038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CFF1F-893C-7056-39A9-FD1AA966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2330399"/>
            <a:ext cx="6742593" cy="2197201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237790" y="1698126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9B99D-2827-C14F-D60F-BC9B6C796CDC}"/>
              </a:ext>
            </a:extLst>
          </p:cNvPr>
          <p:cNvSpPr txBox="1"/>
          <p:nvPr/>
        </p:nvSpPr>
        <p:spPr>
          <a:xfrm>
            <a:off x="4336142" y="4579256"/>
            <a:ext cx="6096000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Capitalization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lowercase typeface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Spacing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replaced with _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Irregular Characters (i.e. %, /) ➡️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replaced with word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DDE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4E1087-EF17-117B-F9FD-0FFB8B724414}"/>
                  </a:ext>
                </a:extLst>
              </p14:cNvPr>
              <p14:cNvContentPartPr/>
              <p14:nvPr/>
            </p14:nvContentPartPr>
            <p14:xfrm>
              <a:off x="8665472" y="2088222"/>
              <a:ext cx="752760" cy="2581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4E1087-EF17-117B-F9FD-0FFB8B724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9352" y="2082102"/>
                <a:ext cx="765000" cy="25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DC8D3E-B4A5-80F1-07EB-92890E17D80C}"/>
                  </a:ext>
                </a:extLst>
              </p14:cNvPr>
              <p14:cNvContentPartPr/>
              <p14:nvPr/>
            </p14:nvContentPartPr>
            <p14:xfrm>
              <a:off x="4292552" y="3429582"/>
              <a:ext cx="6775560" cy="40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DC8D3E-B4A5-80F1-07EB-92890E17D8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6432" y="3423462"/>
                <a:ext cx="6787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768456-D1C1-BC70-75D3-A9216B81FDBD}"/>
                  </a:ext>
                </a:extLst>
              </p14:cNvPr>
              <p14:cNvContentPartPr/>
              <p14:nvPr/>
            </p14:nvContentPartPr>
            <p14:xfrm>
              <a:off x="10530272" y="2040702"/>
              <a:ext cx="647640" cy="2689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768456-D1C1-BC70-75D3-A9216B81FD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4152" y="2034582"/>
                <a:ext cx="659880" cy="27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48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2400" b="1" dirty="0" err="1">
                <a:latin typeface="Arial Black" panose="020B0A04020102020204" pitchFamily="34" charset="0"/>
              </a:rPr>
              <a:t>remove</a:t>
            </a:r>
            <a:r>
              <a:rPr lang="en-US" sz="2400" dirty="0" err="1">
                <a:latin typeface="Arial Black" panose="020B0A04020102020204" pitchFamily="34" charset="0"/>
              </a:rPr>
              <a:t>_empty</a:t>
            </a:r>
            <a:r>
              <a:rPr lang="en-US" sz="2400" dirty="0">
                <a:latin typeface="Arial Black" panose="020B0A04020102020204" pitchFamily="34" charset="0"/>
              </a:rPr>
              <a:t>() &amp; </a:t>
            </a:r>
            <a:r>
              <a:rPr lang="en-US" sz="2400" dirty="0" err="1">
                <a:latin typeface="Arial Black" panose="020B0A04020102020204" pitchFamily="34" charset="0"/>
              </a:rPr>
              <a:t>remove_constant</a:t>
            </a:r>
            <a:r>
              <a:rPr lang="en-US" sz="2400" dirty="0"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39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remove_empty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remove_constant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Removed all empty rows and columns, and removed the ‘active’ column which only had values of ‘YES’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remove_empty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removes empty rows/columns from a data frame. Useful for cleaning up datasets with missing (NA) data.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Sinilarly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function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remove_constant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removes rows/columns with a constant entry.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630455"/>
            <a:ext cx="6252107" cy="1183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CFF1F-893C-7056-39A9-FD1AA966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2394903"/>
            <a:ext cx="6669101" cy="2361597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213600" y="1814286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6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C002-796E-669D-A315-4059F43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Function: </a:t>
            </a:r>
            <a:r>
              <a:rPr lang="en-US" sz="2400" b="1" dirty="0" err="1">
                <a:latin typeface="Arial Black" panose="020B0A04020102020204" pitchFamily="34" charset="0"/>
              </a:rPr>
              <a:t>remove</a:t>
            </a:r>
            <a:r>
              <a:rPr lang="en-US" sz="2400" dirty="0" err="1">
                <a:latin typeface="Arial Black" panose="020B0A04020102020204" pitchFamily="34" charset="0"/>
              </a:rPr>
              <a:t>_empty</a:t>
            </a:r>
            <a:r>
              <a:rPr lang="en-US" sz="2400" dirty="0">
                <a:latin typeface="Arial Black" panose="020B0A04020102020204" pitchFamily="34" charset="0"/>
              </a:rPr>
              <a:t>() &amp; </a:t>
            </a:r>
            <a:r>
              <a:rPr lang="en-US" sz="2400" dirty="0" err="1">
                <a:latin typeface="Arial Black" panose="020B0A04020102020204" pitchFamily="34" charset="0"/>
              </a:rPr>
              <a:t>remove_constant</a:t>
            </a:r>
            <a:r>
              <a:rPr lang="en-US" sz="2400" dirty="0"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7AB9-FED4-7C00-8B62-39082C31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143" y="297179"/>
            <a:ext cx="7594600" cy="6239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remove_empty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remove_constant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Removed all empty rows and columns, and removed the ‘active’ column which only had values of ‘YES’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C024-9E2E-57C4-4684-0522B740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remove_empty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removes empty rows/columns from a data frame. Useful for cleaning up datasets with missing (NA) data.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Sinilarly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function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remove_constant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removes rows/columns with a constant entry.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BB4-5A4A-855E-C989-E4B9C454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630455"/>
            <a:ext cx="6252107" cy="1183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CFF1F-893C-7056-39A9-FD1AA966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142" y="2394903"/>
            <a:ext cx="6669101" cy="2361597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495F44-2A0B-2FC7-297D-69CD5672EA99}"/>
              </a:ext>
            </a:extLst>
          </p:cNvPr>
          <p:cNvSpPr/>
          <p:nvPr/>
        </p:nvSpPr>
        <p:spPr>
          <a:xfrm>
            <a:off x="7213600" y="1814286"/>
            <a:ext cx="682172" cy="5806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532513-B4B2-28AD-2D0F-21B7CCA91F8E}"/>
                  </a:ext>
                </a:extLst>
              </p14:cNvPr>
              <p14:cNvContentPartPr/>
              <p14:nvPr/>
            </p14:nvContentPartPr>
            <p14:xfrm>
              <a:off x="7419152" y="2180894"/>
              <a:ext cx="799920" cy="262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532513-B4B2-28AD-2D0F-21B7CCA91F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3032" y="2174774"/>
                <a:ext cx="812160" cy="26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9773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1939</TotalTime>
  <Words>1243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Wingdings</vt:lpstr>
      <vt:lpstr>Retrospect</vt:lpstr>
      <vt:lpstr>1_Retrospect</vt:lpstr>
      <vt:lpstr>Cleaning Data &amp; Tabyls With janitor</vt:lpstr>
      <vt:lpstr>Hidden Talents, Huge Impact</vt:lpstr>
      <vt:lpstr>Never Underestimate the Janitor</vt:lpstr>
      <vt:lpstr>Cleaning With Janitor</vt:lpstr>
      <vt:lpstr>Cleaning With Janitor</vt:lpstr>
      <vt:lpstr>Function: clean_names()</vt:lpstr>
      <vt:lpstr>Function: clean_names()</vt:lpstr>
      <vt:lpstr>Function: remove_empty() &amp; remove_constant()</vt:lpstr>
      <vt:lpstr>Function: remove_empty() &amp; remove_constant()</vt:lpstr>
      <vt:lpstr>Function: excel_numeric_to_date()</vt:lpstr>
      <vt:lpstr>Function: get_dupes()</vt:lpstr>
      <vt:lpstr>Function: get_dupes()</vt:lpstr>
      <vt:lpstr>Janitor’s tabyl Function &amp; Data Analysis</vt:lpstr>
      <vt:lpstr>Function: tabyl()</vt:lpstr>
      <vt:lpstr>Function: tabyl()</vt:lpstr>
      <vt:lpstr>tabyl &amp; adorn_ Functions</vt:lpstr>
      <vt:lpstr>Function: tabyl() &amp; adorn_</vt:lpstr>
      <vt:lpstr>Conclusion</vt:lpstr>
      <vt:lpstr>"Your move, chief."</vt:lpstr>
      <vt:lpstr>Sources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Corbin Cerny</dc:creator>
  <cp:lastModifiedBy>Corbin Cerny</cp:lastModifiedBy>
  <cp:revision>27</cp:revision>
  <dcterms:created xsi:type="dcterms:W3CDTF">2024-10-23T15:14:36Z</dcterms:created>
  <dcterms:modified xsi:type="dcterms:W3CDTF">2024-10-24T23:34:01Z</dcterms:modified>
</cp:coreProperties>
</file>